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8B6CF8-B31B-4552-9FE4-38D1F41904F0}" v="305" dt="2023-04-02T11:16:50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DA86-476B-41DA-4E62-590EC4A07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EB3E4-06B5-14DA-6B89-D14298D11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AEF14-AEEB-4922-4F2C-76BE73D5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FD9C5-B3FE-6CD3-488D-3F1673BD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38F26-006D-52D9-1CA1-B814E020F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501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0ED0-ECC2-C673-B2C8-7E5C9A14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1BDE5-A087-D016-9539-9BFC7D519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50E2F-E8EF-6223-D7A2-BF6EE926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95872-5C67-F3AF-E161-41E83B49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10B75-5C69-BEB6-39B3-E2C3E85E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36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44178-A425-1B77-43CE-BE6D8F35A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9A670-DEB0-B3F5-46C9-C1A1963F7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A39E5-1E7E-3A0C-6315-9F331F8C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E9D6D-B298-D761-8F3C-60343E42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BF411-D6F2-F6F6-FF56-82E9DEA3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61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67B58-4571-764A-C7AC-066DD0FC1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C05B-0B4D-7181-4FF4-36614C1B6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FA03A-4659-6724-755C-E2A3E79F0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5CED1-78A3-3734-4FE9-FF52D00E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ADE4D-477B-1F82-E191-05229A0D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89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B028-B890-3AB1-255E-C4A96FAE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228D7-F6EC-0F1D-A9EF-B5A66D048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F7D47-88E4-E55A-A4DB-2EEC1323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BBC7C-EA13-FEB3-E567-0A135FF5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36275-761C-ADD8-0004-B3A96A7E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4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7D14-847D-7EA9-33CA-1749EDA5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8B7B2-80A1-8E19-4DDE-B8A515A99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37343-79EB-B028-AF24-24B4184C3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984C3-1B70-43E4-E877-21B4AE51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8D288-F13F-9DBD-1386-F32868CE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8EEBB-A361-BED6-2A46-628C5921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54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6354A-59A2-F037-CA4A-E28287EC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37915-0102-2CA0-DD50-B4FCA1323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5C54D-0480-62C8-D3EB-60CE87D5F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466BA-5BBD-C4C1-E544-F1090AFE7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43268-FA2D-6BAB-61D0-9CA74D709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4B5370-FC7F-5593-85B5-3A7DA7EA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D9142C-22DA-48BA-29F5-A5FC9F62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2F53B7-414A-482F-7F02-815D306B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248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7949-06FF-6116-535A-F68CF9AD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19B7E-9552-6415-D54D-53707F86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4B8D2-0E3A-8F1C-5A9B-EF598150A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0F4DB-B3BC-EE15-1848-1EC582CC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47B4-AC9E-59DA-845B-FF13DE2FA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EA541-1BC9-98CA-7F17-665E3385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ADA2F-70BD-BCA9-40C2-CF0B6FE3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657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E92B-9D15-D956-9487-782727BB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CB3D-B934-9EFF-E7F2-01F735CC4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461D2-2851-22ED-07C5-BF42BAF83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E214A-A27D-F27E-B383-A6C96B7B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C6A21-B17E-D895-4908-292E348F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096C0-A625-95ED-E7D3-BA1FC27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524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60B7-D64B-4683-EBE7-8642942E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5D53F-3B1E-ECCE-06D5-F842119B1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ABA77-DB71-E663-9787-65EB83084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C820D-404C-B3BA-6B03-EA38EBD0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AC5D3-1814-B1FE-0C70-8F20BF03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8324F-582A-354C-1CE7-C439D0BE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45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79DF27-F789-5314-12E4-50AE8928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87094-D594-7EA7-5C03-9DB913743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0185-9847-AB50-F872-EDC7020834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7B1A2-660C-4B90-927E-FBD46F79FA4D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E815-2E32-ECE3-D5F5-C2145983C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0C5DD-E687-632D-FA77-B3575F5EC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9344D-155D-413F-87B3-CCEB5ADC3F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55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mrik-mark42/Final-Presentation/blob/main/3.%20jupyter-spacex-data_wrangling_jupyterlite.jupyterlite.ipynb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mrik-mark42/Final-Presentation/blob/main/5.%20jupyter-labs-eda-dataviz.ipynb.jupyterlite.ipynb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rik-mark42/Final-Presentation/blob/main/4.%20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rik-mark42/Final-Presentation/blob/main/6.%20lab_jupyter_launch_site_location.jupyterlite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mrik-mark42/Final-Presentation/blob/main/7.%20spacex_dash_app.py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github.com/amrik-mark42/Final-Presentation/blob/main/8.%20SpaceX_Machine_Learning_Prediction_Part_5.jupyterlite.ipynb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mrik-mark42/Final-Presentation/blob/main/1.%20jupyter-labs-spacex-data-collection-api.ipynb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mrik-mark42/Final-Presentation/blob/main/2.%20jupyter-labs-webscraping.ipynb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5CBB-F854-CE63-214A-CC167647EE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Bell MT" panose="02020503060305020303" pitchFamily="18" charset="0"/>
              </a:rPr>
              <a:t>Presentation On Space X</a:t>
            </a:r>
            <a:br>
              <a:rPr lang="en-US" dirty="0">
                <a:solidFill>
                  <a:srgbClr val="C00000"/>
                </a:solidFill>
                <a:latin typeface="Bell MT" panose="02020503060305020303" pitchFamily="18" charset="0"/>
              </a:rPr>
            </a:br>
            <a:r>
              <a:rPr lang="en-US" dirty="0">
                <a:solidFill>
                  <a:srgbClr val="C00000"/>
                </a:solidFill>
                <a:latin typeface="Bell MT" panose="02020503060305020303" pitchFamily="18" charset="0"/>
              </a:rPr>
              <a:t>With Data Science</a:t>
            </a:r>
            <a:endParaRPr lang="en-IN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48474-0044-DA30-66CF-09195313E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211639"/>
            <a:ext cx="2438400" cy="76993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2060"/>
                </a:solidFill>
                <a:latin typeface="Bodoni MT" panose="02070603080606020203" pitchFamily="18" charset="0"/>
              </a:rPr>
              <a:t>Amrik Ghosh</a:t>
            </a:r>
          </a:p>
          <a:p>
            <a:r>
              <a:rPr lang="en-US" sz="1900" dirty="0">
                <a:solidFill>
                  <a:srgbClr val="FF0000"/>
                </a:solidFill>
              </a:rPr>
              <a:t>02-04-2023</a:t>
            </a:r>
            <a:endParaRPr lang="en-IN" sz="1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18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1909F-CEFB-D9FA-2BD9-B61A2487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6412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Data Wrangling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7903B8-DF0C-3635-F03A-363625013D3D}"/>
              </a:ext>
            </a:extLst>
          </p:cNvPr>
          <p:cNvCxnSpPr/>
          <p:nvPr/>
        </p:nvCxnSpPr>
        <p:spPr>
          <a:xfrm>
            <a:off x="349045" y="678426"/>
            <a:ext cx="11493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496462-3A45-C6D8-87FA-2A2D709BE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413"/>
            <a:ext cx="7421801" cy="2546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EB48A-7F82-26C5-62BD-7748699EC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76" y="1288024"/>
            <a:ext cx="5481708" cy="29693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0ED0E-318B-AF4E-6748-C955AEC2E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" y="3372463"/>
            <a:ext cx="6832679" cy="3485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6FDA80-BE18-5677-C6E4-EDBA81199BA7}"/>
              </a:ext>
            </a:extLst>
          </p:cNvPr>
          <p:cNvSpPr txBox="1"/>
          <p:nvPr/>
        </p:nvSpPr>
        <p:spPr>
          <a:xfrm>
            <a:off x="7501642" y="4702246"/>
            <a:ext cx="40213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hlinkClick r:id="rId5"/>
              </a:rPr>
              <a:t>https://github.com/amrik-mark42/Final-Presentation/blob/main/3.%20jupyter-spacex-data_wrangling_jupyterlite.jupyterlite.ipynb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866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5098-9529-866A-7E92-2EFDB041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5" y="-116138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EDA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i="1" dirty="0">
                <a:solidFill>
                  <a:srgbClr val="00B0F0"/>
                </a:solidFill>
              </a:rPr>
              <a:t>with Data Visualization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E64F00-F23E-283A-7072-02AF9DF025A6}"/>
              </a:ext>
            </a:extLst>
          </p:cNvPr>
          <p:cNvCxnSpPr/>
          <p:nvPr/>
        </p:nvCxnSpPr>
        <p:spPr>
          <a:xfrm>
            <a:off x="417095" y="978569"/>
            <a:ext cx="113578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D9607D-E2F6-835D-4F45-06D57D0F0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6200"/>
            <a:ext cx="4195786" cy="2634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3C478-B5F1-EA25-3339-265AF023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01" y="1209422"/>
            <a:ext cx="4195786" cy="2537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AD33B-DFEF-4309-6925-634FE016E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31" y="1075007"/>
            <a:ext cx="4126734" cy="2634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8EA69C-F9CF-D8B4-7398-C6632E47B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4" y="3957290"/>
            <a:ext cx="3214981" cy="27868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E7C4EF-3936-9FCE-1BD5-65A0E5159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65" y="3954055"/>
            <a:ext cx="3150278" cy="27901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F44B47-02D7-F44D-3F59-1DBB3D1515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33" y="3860840"/>
            <a:ext cx="3265798" cy="29971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5094F0-5696-4157-1EA8-DBFD8FC95E05}"/>
              </a:ext>
            </a:extLst>
          </p:cNvPr>
          <p:cNvSpPr txBox="1"/>
          <p:nvPr/>
        </p:nvSpPr>
        <p:spPr>
          <a:xfrm>
            <a:off x="9319121" y="4660490"/>
            <a:ext cx="26764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8"/>
              </a:rPr>
              <a:t>https://github.com/amrik-mark42/Final-Presentation/blob/main/5.%20jupyter-labs-eda-dataviz.ipynb.jupyterlite.ipynb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0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251C-F533-7B8F-1AF0-49527707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5" y="0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EDA with SQL</a:t>
            </a:r>
            <a:endParaRPr lang="en-IN" b="1" i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675F-163C-1B0D-D808-94C98598E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663" y="1325562"/>
            <a:ext cx="11714748" cy="5412119"/>
          </a:xfrm>
        </p:spPr>
        <p:txBody>
          <a:bodyPr/>
          <a:lstStyle/>
          <a:p>
            <a:endParaRPr lang="en-US" dirty="0"/>
          </a:p>
          <a:p>
            <a:r>
              <a:rPr lang="en-IN" dirty="0"/>
              <a:t>SQL queries performed include:</a:t>
            </a:r>
          </a:p>
          <a:p>
            <a:pPr lvl="4"/>
            <a:r>
              <a:rPr lang="en-IN" dirty="0"/>
              <a:t>Displaying the names of the unique launch sites in the space mission</a:t>
            </a:r>
          </a:p>
          <a:p>
            <a:pPr lvl="4"/>
            <a:r>
              <a:rPr lang="en-IN" dirty="0"/>
              <a:t>Displaying 5 records where launch sites begin with the string ‘ KSC ‘</a:t>
            </a:r>
          </a:p>
          <a:p>
            <a:pPr lvl="4"/>
            <a:r>
              <a:rPr lang="en-IN" dirty="0"/>
              <a:t>Displaying the total payload mass carried by boosters launched by NASA.</a:t>
            </a:r>
          </a:p>
          <a:p>
            <a:pPr lvl="4"/>
            <a:r>
              <a:rPr lang="en-IN" dirty="0"/>
              <a:t>Displaying average payload mass carried by booster version F9 v1.1</a:t>
            </a:r>
          </a:p>
          <a:p>
            <a:pPr lvl="4"/>
            <a:r>
              <a:rPr lang="en-IN" dirty="0"/>
              <a:t>Listing the date where the successful landing outcome in drone ship was achieved.</a:t>
            </a:r>
          </a:p>
          <a:p>
            <a:pPr lvl="4"/>
            <a:r>
              <a:rPr lang="en-IN" dirty="0"/>
              <a:t>Listing the names of the boosters which have success in ground pad and have payload mass greater than 4000 but less than 6000.</a:t>
            </a:r>
          </a:p>
          <a:p>
            <a:pPr lvl="4"/>
            <a:r>
              <a:rPr lang="en-IN" dirty="0"/>
              <a:t>Listing the total number of successful and failure mission outcomes.</a:t>
            </a:r>
          </a:p>
          <a:p>
            <a:pPr lvl="4"/>
            <a:r>
              <a:rPr lang="en-IN" dirty="0"/>
              <a:t>Listing the names of the </a:t>
            </a:r>
            <a:r>
              <a:rPr lang="en-IN" dirty="0" err="1"/>
              <a:t>booster_versions</a:t>
            </a:r>
            <a:r>
              <a:rPr lang="en-IN" dirty="0"/>
              <a:t> which have carried maximum payload mass.</a:t>
            </a:r>
          </a:p>
          <a:p>
            <a:pPr lvl="4"/>
            <a:r>
              <a:rPr lang="en-IN" dirty="0"/>
              <a:t>Listing the records which will display the month names, successful landing outcomes in ground pad, booster versions, </a:t>
            </a:r>
            <a:r>
              <a:rPr lang="en-IN" dirty="0" err="1"/>
              <a:t>launch_site</a:t>
            </a:r>
            <a:r>
              <a:rPr lang="en-IN" dirty="0"/>
              <a:t> for the months in year 2017</a:t>
            </a:r>
          </a:p>
          <a:p>
            <a:pPr lvl="4"/>
            <a:r>
              <a:rPr lang="en-IN" dirty="0"/>
              <a:t>Ranking the count of successful landing outcomes in descending order.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32F630-A649-C8FC-081A-68AF7F2AE2FA}"/>
              </a:ext>
            </a:extLst>
          </p:cNvPr>
          <p:cNvCxnSpPr/>
          <p:nvPr/>
        </p:nvCxnSpPr>
        <p:spPr>
          <a:xfrm>
            <a:off x="417095" y="1203158"/>
            <a:ext cx="11101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B7DFD6-A799-E680-C3E3-5C42937D2419}"/>
              </a:ext>
            </a:extLst>
          </p:cNvPr>
          <p:cNvSpPr txBox="1"/>
          <p:nvPr/>
        </p:nvSpPr>
        <p:spPr>
          <a:xfrm>
            <a:off x="744017" y="6124394"/>
            <a:ext cx="1119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2"/>
              </a:rPr>
              <a:t>https://github.com/amrik-mark42/Final-Presentation/blob/main/4.%20jupyter-labs-eda-sql-coursera_sqllite.ipynb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64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277C-985B-5CF1-560E-4E94DCC7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04" y="98324"/>
            <a:ext cx="10515600" cy="707922"/>
          </a:xfrm>
        </p:spPr>
        <p:txBody>
          <a:bodyPr/>
          <a:lstStyle/>
          <a:p>
            <a:r>
              <a:rPr lang="en-US" b="1" i="1" dirty="0">
                <a:solidFill>
                  <a:srgbClr val="00B0F0"/>
                </a:solidFill>
              </a:rPr>
              <a:t>Build an Interactive Map with Folium</a:t>
            </a:r>
            <a:endParaRPr lang="en-IN" b="1" i="1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4F477F-3E43-1FCF-3DFE-31F92DC62BD1}"/>
              </a:ext>
            </a:extLst>
          </p:cNvPr>
          <p:cNvCxnSpPr/>
          <p:nvPr/>
        </p:nvCxnSpPr>
        <p:spPr>
          <a:xfrm>
            <a:off x="331839" y="884903"/>
            <a:ext cx="110219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EA3D4A2-399E-BF59-BC13-CADE3B664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6" y="963561"/>
            <a:ext cx="9440296" cy="4843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145931-92DE-9027-5261-C11E73B8153B}"/>
              </a:ext>
            </a:extLst>
          </p:cNvPr>
          <p:cNvSpPr txBox="1"/>
          <p:nvPr/>
        </p:nvSpPr>
        <p:spPr>
          <a:xfrm>
            <a:off x="844246" y="5973097"/>
            <a:ext cx="1058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Markers have been added to the map with aim to finding an optimal location for building a  launch site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EE894-22C9-1644-69D0-5E835C843ADD}"/>
              </a:ext>
            </a:extLst>
          </p:cNvPr>
          <p:cNvSpPr txBox="1"/>
          <p:nvPr/>
        </p:nvSpPr>
        <p:spPr>
          <a:xfrm>
            <a:off x="432620" y="6323901"/>
            <a:ext cx="1172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3"/>
              </a:rPr>
              <a:t>https://github.com/amrik-mark42/Final-Presentation/blob/main/6.%20lab_jupyter_launch_site_location.jupyterlite.ipynb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1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3368-9DF0-0931-EF0D-A79C56A4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94" y="23607"/>
            <a:ext cx="10515600" cy="657430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Build a Dashboard with </a:t>
            </a:r>
            <a:r>
              <a:rPr lang="en-US" b="1" i="1" dirty="0" err="1">
                <a:solidFill>
                  <a:srgbClr val="00B0F0"/>
                </a:solidFill>
              </a:rPr>
              <a:t>Plotly</a:t>
            </a:r>
            <a:r>
              <a:rPr lang="en-US" b="1" i="1" dirty="0">
                <a:solidFill>
                  <a:srgbClr val="00B0F0"/>
                </a:solidFill>
              </a:rPr>
              <a:t> Dash</a:t>
            </a:r>
            <a:endParaRPr lang="en-IN" b="1" i="1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076D08-6D01-E84A-1499-5109D93DA758}"/>
              </a:ext>
            </a:extLst>
          </p:cNvPr>
          <p:cNvCxnSpPr/>
          <p:nvPr/>
        </p:nvCxnSpPr>
        <p:spPr>
          <a:xfrm>
            <a:off x="287594" y="681037"/>
            <a:ext cx="112358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8364399-A73F-7D6D-52B0-6462F19C7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3" y="979197"/>
            <a:ext cx="5541205" cy="2275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FCF20-62FC-3B66-E328-E35967310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858017"/>
            <a:ext cx="5928853" cy="2570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6AF169-3890-CA46-8221-45E59ED32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7" y="3942735"/>
            <a:ext cx="6069901" cy="22342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A6123E-F794-C429-59AC-7DE08E30D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38" y="3948802"/>
            <a:ext cx="5658014" cy="2228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83CD9C-3E5A-9805-0EE3-BCA38A80BE46}"/>
              </a:ext>
            </a:extLst>
          </p:cNvPr>
          <p:cNvSpPr txBox="1"/>
          <p:nvPr/>
        </p:nvSpPr>
        <p:spPr>
          <a:xfrm>
            <a:off x="287593" y="6321357"/>
            <a:ext cx="920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6"/>
              </a:rPr>
              <a:t>https://github.com/amrik-mark42/Final-Presentation/blob/main/7.%20spacex_dash_app.py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352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41D2-CCA9-101D-F71F-999EB5DD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33" y="121931"/>
            <a:ext cx="8030497" cy="6574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Predictive Analysis (Classification)</a:t>
            </a:r>
            <a:endParaRPr lang="en-IN" b="1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B00336-347E-2974-2A15-C2E7B5DDDBBB}"/>
              </a:ext>
            </a:extLst>
          </p:cNvPr>
          <p:cNvCxnSpPr/>
          <p:nvPr/>
        </p:nvCxnSpPr>
        <p:spPr>
          <a:xfrm>
            <a:off x="162233" y="779360"/>
            <a:ext cx="115430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FB67D6-41DC-7B2D-93E9-8EAC4E7DD014}"/>
              </a:ext>
            </a:extLst>
          </p:cNvPr>
          <p:cNvSpPr txBox="1"/>
          <p:nvPr/>
        </p:nvSpPr>
        <p:spPr>
          <a:xfrm>
            <a:off x="385011" y="1155031"/>
            <a:ext cx="11451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SVM, KNN and Logistic Regression model achieved the highest accuracy at 83.3%, while the SVM performs the best in terms of Area Under the Curve at 0.958.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637D4-323B-A557-D31E-692A1D702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8" y="1950090"/>
            <a:ext cx="4801470" cy="3549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52ED1-D873-06A8-7A9F-4D3FE604E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23" y="1682187"/>
            <a:ext cx="2923951" cy="2490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CDD2D-1212-9A84-BB0C-654D7A5B7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53" y="1682187"/>
            <a:ext cx="2923951" cy="2511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91BC23-7025-6B12-0F5F-544A3AEBB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380" y="4332777"/>
            <a:ext cx="2878894" cy="2462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09B3BC-B463-F0EF-87E4-D4F6D74A1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208" y="4266513"/>
            <a:ext cx="2929096" cy="2488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9B03E1-ABC4-FBB6-B7EE-84DFB33D0674}"/>
              </a:ext>
            </a:extLst>
          </p:cNvPr>
          <p:cNvSpPr txBox="1"/>
          <p:nvPr/>
        </p:nvSpPr>
        <p:spPr>
          <a:xfrm>
            <a:off x="430955" y="5747479"/>
            <a:ext cx="469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hlinkClick r:id="rId7"/>
              </a:rPr>
              <a:t>https://github.com/amrik-mark42/Final-Presentation/blob/main/8.%20SpaceX_Machine_Learning_Prediction_Part_5.jupyterlite.ipynb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15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DFA6-DF55-F09D-7815-F3D9732F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3" y="1825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Results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BBB63-98BC-266B-324C-A2796A120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SVM, KNN and Logistic Regression models are the best in terms of prediction accuracy for this dataset.</a:t>
            </a:r>
          </a:p>
          <a:p>
            <a:r>
              <a:rPr lang="en-US" dirty="0"/>
              <a:t>Low weighted payloads perform better than the heavier payloads.</a:t>
            </a:r>
          </a:p>
          <a:p>
            <a:r>
              <a:rPr lang="en-US" dirty="0"/>
              <a:t>The success rates for </a:t>
            </a:r>
            <a:r>
              <a:rPr lang="en-US" dirty="0" err="1"/>
              <a:t>spaceX</a:t>
            </a:r>
            <a:r>
              <a:rPr lang="en-US" dirty="0"/>
              <a:t> launches is directly proportional time in years they will eventually perfect the launches.</a:t>
            </a:r>
          </a:p>
          <a:p>
            <a:r>
              <a:rPr lang="en-US" dirty="0"/>
              <a:t>KSC LC 39A had the most successful launches from all the sites.</a:t>
            </a:r>
          </a:p>
          <a:p>
            <a:r>
              <a:rPr lang="en-US" dirty="0"/>
              <a:t>Orbit GEO, HEO, SSO, ES L1 has the best Success Rate. 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C3EC75-2049-9B0B-2862-805FACEBF69F}"/>
              </a:ext>
            </a:extLst>
          </p:cNvPr>
          <p:cNvCxnSpPr/>
          <p:nvPr/>
        </p:nvCxnSpPr>
        <p:spPr>
          <a:xfrm>
            <a:off x="385011" y="1347537"/>
            <a:ext cx="1116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2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1441D-5AE5-51C4-C532-EE9FCB5F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3771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Part 2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i="1" dirty="0">
                <a:solidFill>
                  <a:srgbClr val="FF0000"/>
                </a:solidFill>
              </a:rPr>
              <a:t>Results From EDA</a:t>
            </a:r>
            <a:endParaRPr lang="en-IN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16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7487-F779-4577-37F9-6EF8A2C7D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52" y="18255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Flight Number vs. Launch Site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796C66-1583-EE50-C2FB-60C664AB11CF}"/>
              </a:ext>
            </a:extLst>
          </p:cNvPr>
          <p:cNvCxnSpPr/>
          <p:nvPr/>
        </p:nvCxnSpPr>
        <p:spPr>
          <a:xfrm>
            <a:off x="629652" y="1343818"/>
            <a:ext cx="10936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004C309-0F60-6F78-9C0F-FCC5E36F8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773"/>
            <a:ext cx="12192000" cy="2771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8266C9-4F40-C4C7-C4BD-ED7496F71113}"/>
              </a:ext>
            </a:extLst>
          </p:cNvPr>
          <p:cNvSpPr txBox="1"/>
          <p:nvPr/>
        </p:nvSpPr>
        <p:spPr>
          <a:xfrm flipH="1">
            <a:off x="960119" y="5154227"/>
            <a:ext cx="10718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Launches from the site of CCAFS SLC 40 are significantly higher than launches from other sites.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69193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370D-6450-2DD6-9AFC-D8ADE254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27" y="0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Payload vs. Launch Site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DC08EC-898E-1BC3-9426-F42CAA173687}"/>
              </a:ext>
            </a:extLst>
          </p:cNvPr>
          <p:cNvCxnSpPr/>
          <p:nvPr/>
        </p:nvCxnSpPr>
        <p:spPr>
          <a:xfrm>
            <a:off x="581527" y="1325563"/>
            <a:ext cx="109367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39F61EF-C0E8-BF13-42B5-6DFC19B9D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64799"/>
            <a:ext cx="12047621" cy="31242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2F5463-6365-6A20-6BB4-4BB293BFC979}"/>
              </a:ext>
            </a:extLst>
          </p:cNvPr>
          <p:cNvSpPr txBox="1"/>
          <p:nvPr/>
        </p:nvSpPr>
        <p:spPr>
          <a:xfrm>
            <a:off x="753979" y="5358063"/>
            <a:ext cx="10924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majority of Pay Loads with lower Mass have been launched from CCAFS SLC 40.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9508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7FEEB09-AE2C-00E7-588A-94B8FC60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Outline</a:t>
            </a:r>
            <a:endParaRPr lang="en-IN" b="1" i="1" dirty="0">
              <a:solidFill>
                <a:srgbClr val="0070C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772644B-45D4-7F0B-81F9-9FA75CF5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         </a:t>
            </a:r>
          </a:p>
          <a:p>
            <a:pPr lvl="3"/>
            <a:r>
              <a:rPr lang="en-US" sz="2000" dirty="0">
                <a:ln w="0"/>
              </a:rPr>
              <a:t>Executive Summary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>
                <a:ln w="0"/>
              </a:rPr>
              <a:t>Introduction</a:t>
            </a:r>
          </a:p>
          <a:p>
            <a:pPr lvl="3"/>
            <a:endParaRPr lang="en-US" sz="2000" dirty="0">
              <a:ln w="0"/>
            </a:endParaRPr>
          </a:p>
          <a:p>
            <a:pPr lvl="3"/>
            <a:r>
              <a:rPr lang="en-US" sz="2000" dirty="0">
                <a:ln w="0"/>
              </a:rPr>
              <a:t>Methodology</a:t>
            </a:r>
          </a:p>
          <a:p>
            <a:pPr lvl="3"/>
            <a:endParaRPr lang="en-US" sz="2000" dirty="0">
              <a:ln w="0"/>
            </a:endParaRPr>
          </a:p>
          <a:p>
            <a:pPr lvl="3"/>
            <a:r>
              <a:rPr lang="en-US" sz="2000" dirty="0">
                <a:ln w="0"/>
              </a:rPr>
              <a:t>Results</a:t>
            </a:r>
          </a:p>
          <a:p>
            <a:pPr lvl="3"/>
            <a:endParaRPr lang="en-US" sz="2000" dirty="0">
              <a:ln w="0"/>
            </a:endParaRPr>
          </a:p>
          <a:p>
            <a:pPr lvl="3"/>
            <a:r>
              <a:rPr lang="en-US" sz="2000" dirty="0">
                <a:ln w="0"/>
              </a:rPr>
              <a:t>Conclusion</a:t>
            </a:r>
          </a:p>
          <a:p>
            <a:pPr lvl="3"/>
            <a:endParaRPr lang="en-US" sz="2000" dirty="0">
              <a:ln w="0"/>
            </a:endParaRPr>
          </a:p>
          <a:p>
            <a:pPr lvl="3"/>
            <a:r>
              <a:rPr lang="en-US" sz="2000" dirty="0">
                <a:ln w="0"/>
              </a:rPr>
              <a:t>Appendix</a:t>
            </a:r>
            <a:r>
              <a:rPr lang="en-US" dirty="0">
                <a:ln w="0"/>
              </a:rPr>
              <a:t>   </a:t>
            </a:r>
            <a:endParaRPr lang="en-IN" dirty="0">
              <a:ln w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7BAEAB-CF07-C012-C708-11F5BC548142}"/>
              </a:ext>
            </a:extLst>
          </p:cNvPr>
          <p:cNvCxnSpPr/>
          <p:nvPr/>
        </p:nvCxnSpPr>
        <p:spPr>
          <a:xfrm>
            <a:off x="619432" y="1465006"/>
            <a:ext cx="109433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7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D866-1FB4-4B4C-16DE-78E50F7B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Success Rate vs. Orbit Type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7505EF-F6AC-2559-16A0-CFDF622A053D}"/>
              </a:ext>
            </a:extLst>
          </p:cNvPr>
          <p:cNvCxnSpPr/>
          <p:nvPr/>
        </p:nvCxnSpPr>
        <p:spPr>
          <a:xfrm>
            <a:off x="609600" y="1556084"/>
            <a:ext cx="1074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174DDCD-C182-FD05-F41E-3BC985EDB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5" y="1989228"/>
            <a:ext cx="11790947" cy="3312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830D6-988D-4D01-421F-E47E41A5824B}"/>
              </a:ext>
            </a:extLst>
          </p:cNvPr>
          <p:cNvSpPr txBox="1"/>
          <p:nvPr/>
        </p:nvSpPr>
        <p:spPr>
          <a:xfrm>
            <a:off x="545432" y="5600448"/>
            <a:ext cx="11101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orbit types of ES-L1, GEO, HEO, SSO are among the highest success rate.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6321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C2D6-5CC7-6B32-E7CB-7F100A06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52" y="18255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Flight Number vs. Orbit Type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F05C44-B0B3-E139-503F-A33A12FCB688}"/>
              </a:ext>
            </a:extLst>
          </p:cNvPr>
          <p:cNvCxnSpPr/>
          <p:nvPr/>
        </p:nvCxnSpPr>
        <p:spPr>
          <a:xfrm>
            <a:off x="629652" y="1343818"/>
            <a:ext cx="10840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02CA8ED-63DF-1F7E-C5A9-4BD9D3E0A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0" y="1594560"/>
            <a:ext cx="5701010" cy="4941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F72D9-A209-B03C-BF7A-B8833D2FB448}"/>
              </a:ext>
            </a:extLst>
          </p:cNvPr>
          <p:cNvSpPr txBox="1"/>
          <p:nvPr/>
        </p:nvSpPr>
        <p:spPr>
          <a:xfrm>
            <a:off x="6096000" y="2951946"/>
            <a:ext cx="5582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trend can be observed of shifting to VLEO launches in recent years.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35447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FE28-10B5-49E7-752F-17EF967F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8255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Payload vs. Outcome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B139CF-4666-2DC8-E5D9-84A231EB9FDF}"/>
              </a:ext>
            </a:extLst>
          </p:cNvPr>
          <p:cNvCxnSpPr/>
          <p:nvPr/>
        </p:nvCxnSpPr>
        <p:spPr>
          <a:xfrm>
            <a:off x="533400" y="1343818"/>
            <a:ext cx="11000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520E54A-65C3-2F5C-3EE7-AFD498277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8" y="1572515"/>
            <a:ext cx="5771225" cy="5111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CA55F8-B308-0F72-FD9A-E2EFCF37657C}"/>
              </a:ext>
            </a:extLst>
          </p:cNvPr>
          <p:cNvSpPr txBox="1"/>
          <p:nvPr/>
        </p:nvSpPr>
        <p:spPr>
          <a:xfrm>
            <a:off x="6272463" y="2701465"/>
            <a:ext cx="5418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There are strong relation between Payload Mass and Outcome.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1373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4A53-43C5-4C1B-D8F7-0F7FF215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35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Launch Success Yearly Trend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93525-8E5C-96D7-614D-9B13D5DF2E26}"/>
              </a:ext>
            </a:extLst>
          </p:cNvPr>
          <p:cNvCxnSpPr>
            <a:cxnSpLocks/>
          </p:cNvCxnSpPr>
          <p:nvPr/>
        </p:nvCxnSpPr>
        <p:spPr>
          <a:xfrm flipH="1">
            <a:off x="838200" y="1430003"/>
            <a:ext cx="10631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700EF35-36C8-2591-77A6-7935EBC56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79" y="1553044"/>
            <a:ext cx="5139704" cy="52108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8C8F6A-685A-AC7B-C94B-6E295E7161A0}"/>
              </a:ext>
            </a:extLst>
          </p:cNvPr>
          <p:cNvSpPr txBox="1"/>
          <p:nvPr/>
        </p:nvSpPr>
        <p:spPr>
          <a:xfrm>
            <a:off x="5518483" y="2773483"/>
            <a:ext cx="5951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Launch Success Rate has increased significantly since 2013 and stabilized since 2019.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9186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80C0B-2820-793A-971F-22E83E75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Launch Site Names Begin With ‘CCA’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40A600-7788-625B-8B55-74B939D635B7}"/>
              </a:ext>
            </a:extLst>
          </p:cNvPr>
          <p:cNvCxnSpPr/>
          <p:nvPr/>
        </p:nvCxnSpPr>
        <p:spPr>
          <a:xfrm>
            <a:off x="561474" y="1690688"/>
            <a:ext cx="10956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798649A-F149-FB05-6536-4E131F0E1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4" y="2129676"/>
            <a:ext cx="10936354" cy="40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96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BD4B-56D9-5A91-2EEF-B0335E3E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19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Total Payload Mass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7E602A-F3FF-FBB2-6F78-F21BC8A0FFA6}"/>
              </a:ext>
            </a:extLst>
          </p:cNvPr>
          <p:cNvCxnSpPr/>
          <p:nvPr/>
        </p:nvCxnSpPr>
        <p:spPr>
          <a:xfrm>
            <a:off x="433137" y="1379621"/>
            <a:ext cx="11149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CC86BC2-D9F9-DDCF-60D2-9F4B6366D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3" y="2230416"/>
            <a:ext cx="11457594" cy="31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08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0A7D-D30A-68B7-3D72-BDE79E0DB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53" y="1726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Average Payload Mass by F9 V1.1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9C274D-16AB-37EB-63B1-4F32526F3677}"/>
              </a:ext>
            </a:extLst>
          </p:cNvPr>
          <p:cNvCxnSpPr/>
          <p:nvPr/>
        </p:nvCxnSpPr>
        <p:spPr>
          <a:xfrm>
            <a:off x="433137" y="1379621"/>
            <a:ext cx="11229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9E8EDEE-8680-3F2C-0FF1-C60E2FE41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7" y="2115469"/>
            <a:ext cx="11319426" cy="30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7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0E7B-321B-A982-C7AA-C12B88E52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88662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First Successful Ground Landing Date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D2E138-EA73-3EA7-BD14-36A20D69F302}"/>
              </a:ext>
            </a:extLst>
          </p:cNvPr>
          <p:cNvCxnSpPr>
            <a:cxnSpLocks/>
          </p:cNvCxnSpPr>
          <p:nvPr/>
        </p:nvCxnSpPr>
        <p:spPr>
          <a:xfrm>
            <a:off x="433137" y="1379621"/>
            <a:ext cx="11161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550ACBD-1ABC-EA67-0BA7-F407BAC0B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2" y="2078490"/>
            <a:ext cx="7704641" cy="32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94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803-55C4-F948-3E80-F6571E02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188662"/>
            <a:ext cx="1066399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Total Number of Successful &amp; Failure Mission Outcomes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225D83-0791-D7AD-A6E4-1632FF5E1998}"/>
              </a:ext>
            </a:extLst>
          </p:cNvPr>
          <p:cNvCxnSpPr/>
          <p:nvPr/>
        </p:nvCxnSpPr>
        <p:spPr>
          <a:xfrm>
            <a:off x="549442" y="1652337"/>
            <a:ext cx="11032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87177A2-8984-8588-000A-1E9742C8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2" y="2109562"/>
            <a:ext cx="11050272" cy="344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59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9825-C5F7-7D85-11F7-8ED6AFC8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84" y="18255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Boosters Carried Maximum Payload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7683D8-6305-4EC2-0E50-8025B8651195}"/>
              </a:ext>
            </a:extLst>
          </p:cNvPr>
          <p:cNvCxnSpPr/>
          <p:nvPr/>
        </p:nvCxnSpPr>
        <p:spPr>
          <a:xfrm>
            <a:off x="385011" y="1343818"/>
            <a:ext cx="11053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E7A1B5-B2F8-082E-7050-A512E920C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2" y="1549266"/>
            <a:ext cx="11253861" cy="50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6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514B-E1B3-007B-B660-62064061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Executive Summary</a:t>
            </a:r>
            <a:endParaRPr lang="en-IN" b="1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0F1AB-2AF1-B173-D2E5-E188E8EC2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0646"/>
          </a:xfrm>
        </p:spPr>
        <p:txBody>
          <a:bodyPr/>
          <a:lstStyle/>
          <a:p>
            <a:pPr lvl="3"/>
            <a:r>
              <a:rPr lang="en-US" sz="2400" dirty="0"/>
              <a:t>Summary of Methodologies</a:t>
            </a:r>
          </a:p>
          <a:p>
            <a:pPr lvl="4"/>
            <a:r>
              <a:rPr lang="en-IN" dirty="0"/>
              <a:t>Data Collection</a:t>
            </a:r>
          </a:p>
          <a:p>
            <a:pPr lvl="4"/>
            <a:r>
              <a:rPr lang="en-IN" dirty="0"/>
              <a:t>Data Wrangling</a:t>
            </a:r>
          </a:p>
          <a:p>
            <a:pPr lvl="4"/>
            <a:r>
              <a:rPr lang="en-IN" dirty="0"/>
              <a:t>EDA with Data Visualization</a:t>
            </a:r>
          </a:p>
          <a:p>
            <a:pPr lvl="4"/>
            <a:r>
              <a:rPr lang="en-IN" dirty="0"/>
              <a:t>EDA with SQL</a:t>
            </a:r>
          </a:p>
          <a:p>
            <a:pPr lvl="4"/>
            <a:r>
              <a:rPr lang="en-IN" dirty="0"/>
              <a:t>Building an interactive map with Folium</a:t>
            </a:r>
          </a:p>
          <a:p>
            <a:pPr lvl="4"/>
            <a:r>
              <a:rPr lang="en-IN" dirty="0"/>
              <a:t>Building a Dashboard with </a:t>
            </a:r>
            <a:r>
              <a:rPr lang="en-IN" dirty="0" err="1"/>
              <a:t>Plotly</a:t>
            </a:r>
            <a:r>
              <a:rPr lang="en-IN" dirty="0"/>
              <a:t> Dash</a:t>
            </a:r>
          </a:p>
          <a:p>
            <a:pPr lvl="4"/>
            <a:r>
              <a:rPr lang="en-IN" dirty="0"/>
              <a:t>Predictive Analysis ( Classification )</a:t>
            </a:r>
          </a:p>
          <a:p>
            <a:pPr marL="1828800" lvl="4" indent="0">
              <a:buNone/>
            </a:pPr>
            <a:endParaRPr lang="en-IN" dirty="0"/>
          </a:p>
          <a:p>
            <a:pPr lvl="3"/>
            <a:r>
              <a:rPr lang="en-IN" sz="2400" dirty="0"/>
              <a:t>Summary of all Results</a:t>
            </a:r>
          </a:p>
          <a:p>
            <a:pPr lvl="4"/>
            <a:r>
              <a:rPr lang="en-IN" dirty="0"/>
              <a:t>EDA Results </a:t>
            </a:r>
          </a:p>
          <a:p>
            <a:pPr lvl="4"/>
            <a:r>
              <a:rPr lang="en-IN" dirty="0"/>
              <a:t>Interactive Analysis</a:t>
            </a:r>
          </a:p>
          <a:p>
            <a:pPr lvl="4"/>
            <a:r>
              <a:rPr lang="en-IN" dirty="0"/>
              <a:t>Predictive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B5BB43-1668-0A14-9B12-46D7313259B8}"/>
              </a:ext>
            </a:extLst>
          </p:cNvPr>
          <p:cNvCxnSpPr/>
          <p:nvPr/>
        </p:nvCxnSpPr>
        <p:spPr>
          <a:xfrm>
            <a:off x="838200" y="1540042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09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31EFA3-738C-3187-0B74-415205C06BB4}"/>
              </a:ext>
            </a:extLst>
          </p:cNvPr>
          <p:cNvSpPr txBox="1"/>
          <p:nvPr/>
        </p:nvSpPr>
        <p:spPr>
          <a:xfrm>
            <a:off x="1331495" y="2935705"/>
            <a:ext cx="52457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Part 3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Launch Sites Proximities Analysis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364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1AF3-F343-9C75-0A45-7B7C5FE3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All Launch Sites Marked on a Map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011C36-E717-998F-C93F-1AE5510344C7}"/>
              </a:ext>
            </a:extLst>
          </p:cNvPr>
          <p:cNvCxnSpPr/>
          <p:nvPr/>
        </p:nvCxnSpPr>
        <p:spPr>
          <a:xfrm>
            <a:off x="433137" y="1171074"/>
            <a:ext cx="11325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8819B0-5C0E-D28E-9F70-9B450E6C3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4" y="1325563"/>
            <a:ext cx="9877927" cy="51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35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5A5F7-6E33-A837-8FCB-254D9A17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18255"/>
            <a:ext cx="10515600" cy="1325563"/>
          </a:xfrm>
        </p:spPr>
        <p:txBody>
          <a:bodyPr/>
          <a:lstStyle/>
          <a:p>
            <a:r>
              <a:rPr lang="en-US" i="1" dirty="0">
                <a:solidFill>
                  <a:srgbClr val="0070C0"/>
                </a:solidFill>
              </a:rPr>
              <a:t>Success/ Failed Launches Marked on the Map</a:t>
            </a:r>
            <a:endParaRPr lang="en-IN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C3F83B-8544-DCDD-6F09-FC7709AE57C1}"/>
              </a:ext>
            </a:extLst>
          </p:cNvPr>
          <p:cNvCxnSpPr/>
          <p:nvPr/>
        </p:nvCxnSpPr>
        <p:spPr>
          <a:xfrm>
            <a:off x="288758" y="1155032"/>
            <a:ext cx="1127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7DE0F1-C48F-835D-1D32-58DE6A3A7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48" y="1343818"/>
            <a:ext cx="11277599" cy="515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5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F5F8-4820-1F45-9A91-44ADB5EE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90" y="18255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Distances between a Launch Site to its Proximities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9B669F-9D05-B123-8F3E-6DD5C580F102}"/>
              </a:ext>
            </a:extLst>
          </p:cNvPr>
          <p:cNvCxnSpPr/>
          <p:nvPr/>
        </p:nvCxnSpPr>
        <p:spPr>
          <a:xfrm>
            <a:off x="272716" y="1343818"/>
            <a:ext cx="11373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264B4F7-100A-D279-D164-FB647BF6A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6" y="1626978"/>
            <a:ext cx="10122568" cy="50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56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F2342-FBE5-43A5-65B2-BB4A9CBD69A1}"/>
              </a:ext>
            </a:extLst>
          </p:cNvPr>
          <p:cNvSpPr txBox="1"/>
          <p:nvPr/>
        </p:nvSpPr>
        <p:spPr>
          <a:xfrm>
            <a:off x="1283368" y="2582778"/>
            <a:ext cx="4443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Part 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4000" dirty="0">
                <a:solidFill>
                  <a:srgbClr val="FF0000"/>
                </a:solidFill>
              </a:rPr>
              <a:t>Build a Dashboard with </a:t>
            </a:r>
            <a:r>
              <a:rPr lang="en-US" sz="4000" dirty="0" err="1">
                <a:solidFill>
                  <a:srgbClr val="FF0000"/>
                </a:solidFill>
              </a:rPr>
              <a:t>Plotly</a:t>
            </a:r>
            <a:r>
              <a:rPr lang="en-US" sz="4000" dirty="0">
                <a:solidFill>
                  <a:srgbClr val="FF0000"/>
                </a:solidFill>
              </a:rPr>
              <a:t> Dash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15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C4D8-7DF0-4730-8897-36C2CF5D2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18255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Total Success Launches by all sites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049B75-02C2-4532-23AA-66DF9417F403}"/>
              </a:ext>
            </a:extLst>
          </p:cNvPr>
          <p:cNvCxnSpPr/>
          <p:nvPr/>
        </p:nvCxnSpPr>
        <p:spPr>
          <a:xfrm>
            <a:off x="352926" y="1343818"/>
            <a:ext cx="110369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99D27B-3F0C-241B-E8E7-5797AE826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" y="1669467"/>
            <a:ext cx="12056687" cy="485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69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C0785-323C-D144-EF85-714C268B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Success Rate by Site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BFAFA5-C5DD-C263-59F1-D0A93B6B7839}"/>
              </a:ext>
            </a:extLst>
          </p:cNvPr>
          <p:cNvCxnSpPr/>
          <p:nvPr/>
        </p:nvCxnSpPr>
        <p:spPr>
          <a:xfrm>
            <a:off x="481263" y="1395663"/>
            <a:ext cx="10872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B7C7EED-27E7-0D94-9509-83853761E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9" y="1714833"/>
            <a:ext cx="11827361" cy="457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84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9178-3D97-5EA7-AD65-F2409C4C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0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Payload vs Launch Outcome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E1F9F0-A491-151C-701A-143634F082BE}"/>
              </a:ext>
            </a:extLst>
          </p:cNvPr>
          <p:cNvCxnSpPr/>
          <p:nvPr/>
        </p:nvCxnSpPr>
        <p:spPr>
          <a:xfrm>
            <a:off x="417095" y="1187116"/>
            <a:ext cx="10908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AD8A2CB-83F9-D5A5-B85F-91A40A0D1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5" y="1610310"/>
            <a:ext cx="11507354" cy="44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41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48FB8-EC03-35EB-1F21-9C0A24A2FC0E}"/>
              </a:ext>
            </a:extLst>
          </p:cNvPr>
          <p:cNvSpPr txBox="1"/>
          <p:nvPr/>
        </p:nvSpPr>
        <p:spPr>
          <a:xfrm>
            <a:off x="1539240" y="2069432"/>
            <a:ext cx="53115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Part 5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4800" dirty="0">
                <a:solidFill>
                  <a:schemeClr val="bg1"/>
                </a:solidFill>
              </a:rPr>
              <a:t>Predictive Analysis (Classification)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40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4B02-D6E5-419F-73CF-AD7925CBF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5" y="156578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Classification Accuracy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7A52A-615F-D90C-AB63-9763B72EB2A1}"/>
              </a:ext>
            </a:extLst>
          </p:cNvPr>
          <p:cNvCxnSpPr/>
          <p:nvPr/>
        </p:nvCxnSpPr>
        <p:spPr>
          <a:xfrm>
            <a:off x="385011" y="1299411"/>
            <a:ext cx="1116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57F6E3B-CF8A-8D37-4372-BCD4B7C51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72" y="1482141"/>
            <a:ext cx="8079082" cy="521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1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1B80-7F90-C495-EBEC-8CC383E1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Introduction</a:t>
            </a:r>
            <a:endParaRPr lang="en-IN" b="1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84E37-720A-D055-4771-05C08E90F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Project Background and Context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2"/>
            <a:r>
              <a:rPr lang="en-IN" dirty="0"/>
              <a:t>Falcon 9 rocket launches of Space X advertises on its website, with a cost of 62 million dollars while other providers cost upward of 165 million dollars each. Space X saves more since it can reuse the first stage.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Problems of this Project</a:t>
            </a:r>
          </a:p>
          <a:p>
            <a:pPr lvl="2"/>
            <a:endParaRPr lang="en-IN" dirty="0"/>
          </a:p>
          <a:p>
            <a:pPr lvl="2"/>
            <a:r>
              <a:rPr lang="en-IN" dirty="0"/>
              <a:t>This project task is for predicting the first stage of Falcon 9 rocket will land Successfully.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7729F9-671C-6511-F801-5754F20F675A}"/>
              </a:ext>
            </a:extLst>
          </p:cNvPr>
          <p:cNvCxnSpPr/>
          <p:nvPr/>
        </p:nvCxnSpPr>
        <p:spPr>
          <a:xfrm>
            <a:off x="641684" y="1459832"/>
            <a:ext cx="10712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70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9188-718B-F87D-D6A9-3A1C1832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50" y="-79971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Confusion Matrix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95719E-930B-BFD9-31ED-5AAA38A9F47C}"/>
              </a:ext>
            </a:extLst>
          </p:cNvPr>
          <p:cNvCxnSpPr/>
          <p:nvPr/>
        </p:nvCxnSpPr>
        <p:spPr>
          <a:xfrm>
            <a:off x="399952" y="1029282"/>
            <a:ext cx="110971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D56D581-EEAC-D850-6026-9971DBC4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05" y="1138104"/>
            <a:ext cx="3311367" cy="2820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6724F0-A14F-DCE6-4E8F-2FC20B00F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15" y="1073702"/>
            <a:ext cx="3559277" cy="3056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1FF31-5C32-791B-36E8-C2D969066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04" y="4037563"/>
            <a:ext cx="3297668" cy="2820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E4CF7F-6B6C-CF7F-EF6B-C5EC8335F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75" y="4130432"/>
            <a:ext cx="3208756" cy="27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62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31C7-2A9E-5E46-B12B-55EC5C85D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Conclusions</a:t>
            </a:r>
            <a:endParaRPr lang="en-IN" b="1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12C39-A89B-CA5C-DD33-889612E7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3120"/>
            <a:ext cx="10535653" cy="4478922"/>
          </a:xfrm>
        </p:spPr>
        <p:txBody>
          <a:bodyPr/>
          <a:lstStyle/>
          <a:p>
            <a:r>
              <a:rPr lang="en-US" dirty="0"/>
              <a:t>The SVM, KNN and Logistic Regression Models are the best in terms of prediction accuracy for this dataset.</a:t>
            </a:r>
          </a:p>
          <a:p>
            <a:r>
              <a:rPr lang="en-US" dirty="0"/>
              <a:t>Low weighted payloads perform better than the heavier payloads.</a:t>
            </a:r>
          </a:p>
          <a:p>
            <a:r>
              <a:rPr lang="en-US" dirty="0"/>
              <a:t>The Success rates for SpaceX launches is directly proportional time in years they will eventually perfect the launches.</a:t>
            </a:r>
          </a:p>
          <a:p>
            <a:r>
              <a:rPr lang="en-US" dirty="0"/>
              <a:t>KSC LC 39A had the most successful launches from all the sites.</a:t>
            </a:r>
          </a:p>
          <a:p>
            <a:r>
              <a:rPr lang="en-US" dirty="0"/>
              <a:t>Orbit GEO, HEO, SSO, ES L1 has the best Success Rate.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A0E634-6B83-42E3-90E1-B78B59DA1ADE}"/>
              </a:ext>
            </a:extLst>
          </p:cNvPr>
          <p:cNvCxnSpPr/>
          <p:nvPr/>
        </p:nvCxnSpPr>
        <p:spPr>
          <a:xfrm>
            <a:off x="513347" y="1058779"/>
            <a:ext cx="11020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545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40CB2-2585-8A78-4B44-D892B1CC064F}"/>
              </a:ext>
            </a:extLst>
          </p:cNvPr>
          <p:cNvSpPr txBox="1"/>
          <p:nvPr/>
        </p:nvSpPr>
        <p:spPr>
          <a:xfrm>
            <a:off x="914399" y="3013501"/>
            <a:ext cx="3320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/>
                </a:solidFill>
              </a:rPr>
              <a:t>Thank You!</a:t>
            </a:r>
            <a:endParaRPr lang="en-IN" sz="4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73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98BC30-E393-8332-C07F-31A7FBA077E8}"/>
              </a:ext>
            </a:extLst>
          </p:cNvPr>
          <p:cNvSpPr txBox="1"/>
          <p:nvPr/>
        </p:nvSpPr>
        <p:spPr>
          <a:xfrm>
            <a:off x="786063" y="2927554"/>
            <a:ext cx="34971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Part 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4000" b="1" i="1" dirty="0">
                <a:solidFill>
                  <a:schemeClr val="bg1"/>
                </a:solidFill>
              </a:rPr>
              <a:t>Methodology</a:t>
            </a:r>
            <a:endParaRPr lang="en-IN" sz="4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8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9B28C-85FA-A3F7-B766-FF625AAE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Methodology</a:t>
            </a:r>
            <a:endParaRPr lang="en-IN" b="1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1F481-430D-014E-9B15-3F4704D61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3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Data Collection Methodology:</a:t>
            </a:r>
          </a:p>
          <a:p>
            <a:pPr lvl="1"/>
            <a:r>
              <a:rPr lang="en-IN" dirty="0"/>
              <a:t>SpaceX Rest API</a:t>
            </a:r>
          </a:p>
          <a:p>
            <a:pPr lvl="1"/>
            <a:r>
              <a:rPr lang="en-IN" dirty="0"/>
              <a:t>Web scrapping from Wikipedia</a:t>
            </a:r>
          </a:p>
          <a:p>
            <a:r>
              <a:rPr lang="en-IN" dirty="0"/>
              <a:t>Perform data wrangling</a:t>
            </a:r>
          </a:p>
          <a:p>
            <a:pPr lvl="1"/>
            <a:r>
              <a:rPr lang="en-IN" dirty="0"/>
              <a:t>One hot Encoding data fields for Machine Learning and data cleaning of null values and irrelevant columns.</a:t>
            </a:r>
          </a:p>
          <a:p>
            <a:r>
              <a:rPr lang="en-IN" dirty="0"/>
              <a:t>Perform EDA using SQL &amp; Visualization</a:t>
            </a:r>
          </a:p>
          <a:p>
            <a:r>
              <a:rPr lang="en-IN" dirty="0"/>
              <a:t>Using Folium and </a:t>
            </a:r>
            <a:r>
              <a:rPr lang="en-IN" dirty="0" err="1"/>
              <a:t>Plotly</a:t>
            </a:r>
            <a:r>
              <a:rPr lang="en-IN" dirty="0"/>
              <a:t> Dash performing visual analytics.</a:t>
            </a:r>
          </a:p>
          <a:p>
            <a:r>
              <a:rPr lang="en-IN" dirty="0"/>
              <a:t>Predictive Analysis using Classification Models</a:t>
            </a:r>
          </a:p>
          <a:p>
            <a:pPr lvl="1"/>
            <a:r>
              <a:rPr lang="en-IN" dirty="0"/>
              <a:t>LR, KNN, SVM, DT models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9DBACE-92CF-8DA0-D39C-B3B5186754B3}"/>
              </a:ext>
            </a:extLst>
          </p:cNvPr>
          <p:cNvCxnSpPr/>
          <p:nvPr/>
        </p:nvCxnSpPr>
        <p:spPr>
          <a:xfrm>
            <a:off x="449179" y="1556084"/>
            <a:ext cx="11053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870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3341-BF5F-A4D3-B5A1-C12F3DEC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Data Collection</a:t>
            </a:r>
            <a:endParaRPr lang="en-IN" b="1" i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F823D-652B-DA84-82A3-E8E79788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datasets was collected:</a:t>
            </a:r>
          </a:p>
          <a:p>
            <a:pPr lvl="2"/>
            <a:r>
              <a:rPr lang="en-IN" dirty="0"/>
              <a:t>SpaceX launch data from REST API</a:t>
            </a:r>
          </a:p>
          <a:p>
            <a:pPr lvl="2"/>
            <a:endParaRPr lang="en-IN" dirty="0"/>
          </a:p>
          <a:p>
            <a:pPr lvl="2"/>
            <a:r>
              <a:rPr lang="en-IN" dirty="0"/>
              <a:t>Rocket Used, payload delivered, launch specifications, landing specifications &amp; landing outcome.</a:t>
            </a:r>
          </a:p>
          <a:p>
            <a:pPr lvl="2"/>
            <a:endParaRPr lang="en-IN" dirty="0"/>
          </a:p>
          <a:p>
            <a:pPr lvl="2"/>
            <a:r>
              <a:rPr lang="en-IN" dirty="0"/>
              <a:t>api.spacexdata.com/v4/ URL used.</a:t>
            </a:r>
          </a:p>
          <a:p>
            <a:pPr lvl="2"/>
            <a:endParaRPr lang="en-IN" dirty="0"/>
          </a:p>
          <a:p>
            <a:pPr lvl="2"/>
            <a:r>
              <a:rPr lang="en-IN" dirty="0"/>
              <a:t>Web Scrapping Wikipedia using  </a:t>
            </a:r>
            <a:r>
              <a:rPr lang="en-IN" dirty="0" err="1"/>
              <a:t>BeautifulSoup</a:t>
            </a:r>
            <a:r>
              <a:rPr lang="en-IN" dirty="0"/>
              <a:t>.</a:t>
            </a:r>
          </a:p>
          <a:p>
            <a:pPr lvl="2"/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870641-6977-8F1D-1FDD-DFECDE279C7E}"/>
              </a:ext>
            </a:extLst>
          </p:cNvPr>
          <p:cNvCxnSpPr/>
          <p:nvPr/>
        </p:nvCxnSpPr>
        <p:spPr>
          <a:xfrm>
            <a:off x="641684" y="1507957"/>
            <a:ext cx="10712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6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F14D-9264-7B81-A1FF-48E7287F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992398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Data Collection – SpaceX </a:t>
            </a:r>
            <a:r>
              <a:rPr lang="en-US" b="1" dirty="0">
                <a:solidFill>
                  <a:srgbClr val="0070C0"/>
                </a:solidFill>
              </a:rPr>
              <a:t>API</a:t>
            </a:r>
            <a:endParaRPr lang="en-IN" b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AC76EB-3A4D-3A36-516E-09ED8193AD88}"/>
              </a:ext>
            </a:extLst>
          </p:cNvPr>
          <p:cNvCxnSpPr/>
          <p:nvPr/>
        </p:nvCxnSpPr>
        <p:spPr>
          <a:xfrm>
            <a:off x="240631" y="1010654"/>
            <a:ext cx="11373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0FA635A-475F-7FED-04C7-F0F2A89F1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4" y="1127080"/>
            <a:ext cx="4731310" cy="17439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97E96C-15C3-03F7-1B9A-F71BC63E3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19" y="1127080"/>
            <a:ext cx="6941342" cy="31991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9BEE27-009F-A179-A81E-4FD0D1193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7443"/>
            <a:ext cx="5450680" cy="33577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8EE6F0-0BED-8E5D-F574-EABB4BEF4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72" y="4166180"/>
            <a:ext cx="5956402" cy="2673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AF215F-B853-BC54-DD1C-5C0F3CDEEBFB}"/>
              </a:ext>
            </a:extLst>
          </p:cNvPr>
          <p:cNvSpPr txBox="1"/>
          <p:nvPr/>
        </p:nvSpPr>
        <p:spPr>
          <a:xfrm>
            <a:off x="259261" y="6345152"/>
            <a:ext cx="566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hlinkClick r:id="rId6"/>
              </a:rPr>
              <a:t>https://github.com/amrik-mark42/Final-Presentation/blob/main/1.%20jupyter-labs-spacex-data-collection-api.ipynb</a:t>
            </a:r>
            <a:endParaRPr lang="en-IN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3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83A5-92F7-194C-E0FD-DE40FE98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-148222"/>
            <a:ext cx="10515600" cy="1325563"/>
          </a:xfrm>
        </p:spPr>
        <p:txBody>
          <a:bodyPr/>
          <a:lstStyle/>
          <a:p>
            <a:r>
              <a:rPr lang="en-US" b="1" i="1" dirty="0">
                <a:solidFill>
                  <a:srgbClr val="0070C0"/>
                </a:solidFill>
              </a:rPr>
              <a:t>Data Collection - </a:t>
            </a:r>
            <a:r>
              <a:rPr lang="en-US" b="1" dirty="0">
                <a:solidFill>
                  <a:srgbClr val="0070C0"/>
                </a:solidFill>
              </a:rPr>
              <a:t>Scraping</a:t>
            </a:r>
            <a:endParaRPr lang="en-IN" b="1" i="1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96C4C9-749F-8F51-E8FF-41FA3347CD56}"/>
              </a:ext>
            </a:extLst>
          </p:cNvPr>
          <p:cNvCxnSpPr/>
          <p:nvPr/>
        </p:nvCxnSpPr>
        <p:spPr>
          <a:xfrm>
            <a:off x="134547" y="863169"/>
            <a:ext cx="11209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7B6499-4290-C7E5-D2D6-C33202D0A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0652"/>
            <a:ext cx="6511811" cy="2977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A147E-9275-6538-4E82-40992B83F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29" y="985922"/>
            <a:ext cx="6581742" cy="3104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687C4-4C9D-3E1D-D04F-B9D561B9B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8" y="4115247"/>
            <a:ext cx="8652387" cy="2756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5EABEB-06E5-9907-6A71-7F9B2E4B82D5}"/>
              </a:ext>
            </a:extLst>
          </p:cNvPr>
          <p:cNvSpPr txBox="1"/>
          <p:nvPr/>
        </p:nvSpPr>
        <p:spPr>
          <a:xfrm>
            <a:off x="8426244" y="4857135"/>
            <a:ext cx="3470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  <a:hlinkClick r:id="rId5"/>
              </a:rPr>
              <a:t>https://github.com/amrik-mark42/Final-Presentation/blob/main/2.%20jupyter-labs-webscraping.ipynb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83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1058</Words>
  <Application>Microsoft Office PowerPoint</Application>
  <PresentationFormat>Widescreen</PresentationFormat>
  <Paragraphs>145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Bell MT</vt:lpstr>
      <vt:lpstr>Bodoni MT</vt:lpstr>
      <vt:lpstr>Calibri</vt:lpstr>
      <vt:lpstr>Calibri Light</vt:lpstr>
      <vt:lpstr>Office Theme</vt:lpstr>
      <vt:lpstr>Presentation On Space X With Data Science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Part 2          Results From EDA</vt:lpstr>
      <vt:lpstr>Flight Number vs. Launch Site</vt:lpstr>
      <vt:lpstr>Payload vs. Launch Site</vt:lpstr>
      <vt:lpstr>Success Rate vs. Orbit Type</vt:lpstr>
      <vt:lpstr>Flight Number vs. Orbit Type</vt:lpstr>
      <vt:lpstr>Payload vs. Outcome</vt:lpstr>
      <vt:lpstr>Launch Success Yearly Trend</vt:lpstr>
      <vt:lpstr>Launch Site Names Begin With ‘CCA’</vt:lpstr>
      <vt:lpstr>Total Payload Mass</vt:lpstr>
      <vt:lpstr>Average Payload Mass by F9 V1.1</vt:lpstr>
      <vt:lpstr>First Successful Ground Landing Date</vt:lpstr>
      <vt:lpstr>Total Number of Successful &amp; Failure Mission Outcomes</vt:lpstr>
      <vt:lpstr>Boosters Carried Maximum Payload</vt:lpstr>
      <vt:lpstr>PowerPoint Presentation</vt:lpstr>
      <vt:lpstr>All Launch Sites Marked on a Map</vt:lpstr>
      <vt:lpstr>Success/ Failed Launches Marked on the Map</vt:lpstr>
      <vt:lpstr>Distances between a Launch Site to its Proximities</vt:lpstr>
      <vt:lpstr>PowerPoint Presentation</vt:lpstr>
      <vt:lpstr>Total Success Launches by all sites</vt:lpstr>
      <vt:lpstr>Success Rate by Site</vt:lpstr>
      <vt:lpstr>Payload vs Launch Outcome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Space X With Data Science</dc:title>
  <dc:creator>AMRIK GHOSH</dc:creator>
  <cp:lastModifiedBy>AMRIK GHOSH</cp:lastModifiedBy>
  <cp:revision>2</cp:revision>
  <dcterms:created xsi:type="dcterms:W3CDTF">2023-04-01T20:05:03Z</dcterms:created>
  <dcterms:modified xsi:type="dcterms:W3CDTF">2023-04-02T11:18:29Z</dcterms:modified>
</cp:coreProperties>
</file>